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91" r:id="rId11"/>
    <p:sldId id="292" r:id="rId12"/>
    <p:sldId id="29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9" r:id="rId24"/>
    <p:sldId id="290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8F0D60A-FCD9-45FD-830B-C3997D30771D}">
          <p14:sldIdLst>
            <p14:sldId id="256"/>
          </p14:sldIdLst>
        </p14:section>
        <p14:section name="Abschnitt ohne Titel" id="{49A8814C-FEC3-43C3-B443-F59A2ED0AB29}">
          <p14:sldIdLst>
            <p14:sldId id="257"/>
            <p14:sldId id="258"/>
            <p14:sldId id="275"/>
            <p14:sldId id="259"/>
            <p14:sldId id="260"/>
            <p14:sldId id="261"/>
            <p14:sldId id="262"/>
            <p14:sldId id="263"/>
            <p14:sldId id="291"/>
            <p14:sldId id="292"/>
            <p14:sldId id="29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9"/>
            <p14:sldId id="290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E1C07C-D9E0-2C43-F2C0-3A07E7701845}" name="Peter Sephiroth" initials="PS" userId="03fad762a2cdd4f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D8703-6350-8531-A710-51AA9BACA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FD699D-D629-7A81-89CB-FB493F11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B11618-E9A8-80E2-9E40-758AECB8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C96B7-4D08-1C5B-5535-376C90D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85A090-7E57-14A0-319C-C45D5978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8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FBF17-41F7-5F25-2C28-3EACED14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3909039-3E1D-F289-546C-35CC0FA6E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861E5B-03ED-71A7-529D-8E830207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E399FE-744A-41D9-CCD6-357498C0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713B9-ABD7-B626-D7E0-40D4DADA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26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7D60F6-F511-A349-87EE-FBD21CBFA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8B702C-F277-3B6B-8F5B-8FC3CCD0D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17F1D6-8681-ECAF-AC51-6D8794CF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D77713-963C-78E2-9D97-95D60FD9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FA78E-E99F-2D1D-39A5-5DB532BE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9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69CFE-56B6-15BF-3B70-43485FF2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BED9C3-8393-71D6-36D8-4EC66BDB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EE146E-59B9-C1EE-E6C2-55B29DFA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03FCB5-3BEE-B362-6495-0393F8C9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2A550E-B57B-3B65-542D-F53A9AA1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67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C5843-468A-83EB-FCBF-DADE0248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5EAB1A-9C18-CD4D-A73A-6B30C1E44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B842F6-27DF-AEF6-49AD-18EC8E26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278711-2D6C-B980-C4B6-070BF637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A94238-DC21-CEB2-488C-A7F9B9F4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2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C5C52-299F-13D3-3DAF-D73289A9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D91A0B-F61A-4E96-D762-60F8E4E64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BD10DD-3504-3834-71A1-867DF3774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D4CA3F-79BD-0132-F2B1-B63E41FA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7A916C-742D-47BB-DABE-6F130E59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F07E1B-6062-9CB5-0857-08FD1C6D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6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76773-1E57-A988-9322-00D8403E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46B24A-8AF5-98E2-8A81-78004CAFC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BC127-B2C9-74A5-D59D-8B2B22C32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1C0524-6F49-7270-895C-68E2601DA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F02A0F0-82D0-0C26-BB6C-B3A3FD9D2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4EFA40-A41A-DB7F-294D-7C7D2AAF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CD11471-0AF6-54C5-AFC1-5B3BC972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031CD39-2195-95C5-36DF-66121825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3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32EA5-160C-A448-C164-D5C394A0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B0297E-6E24-E4AA-6069-BD12A194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BA5322-A364-9B1D-9960-D213464E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3CA0DA-3F4D-8115-B9DA-6260881D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0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F78715-E7B1-0204-A527-BA6583F0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99A7A0-10EB-BB0A-D02D-F40F31F2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868DEA-37FE-CA90-7FA6-A704D14F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BDEDA-D1A3-CE8F-EBE5-47801873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29E95B-B971-0349-69E0-DA0254DD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043C9A-86B3-BA8C-5EDA-9D11654FC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CB4F55-78E9-54EF-E828-9DE29205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F6A5BC-CEB0-C399-2C35-98065396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DE52366-9141-134B-97E8-889A6537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95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AD413-95D8-DA03-18C0-C9C973E9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998AFF4-2F6B-3351-70FF-1070C12EA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497B44-40E8-D1F4-1D14-28C3AA0D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339958-B19B-8C66-66A2-4146CA6E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23C318-332F-E3B8-74D3-DCD17F57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70EF2E-C016-B342-C92E-275238C3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9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AC6943-566B-8A27-A04B-E88EC315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4B41CE-835A-B583-B3FE-478FAE1B5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EF2EEB-46FD-371D-6A9F-1AF3D6C90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7850-C9DA-4326-920F-BBD28D9352DE}" type="datetimeFigureOut">
              <a:rPr lang="de-DE" smtClean="0"/>
              <a:t>02.07.2023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5D9FD9-7AD5-5C9C-4E24-02182D1E3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46CCFF-17F2-F018-7711-83757A580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3522A-02A3-4CCF-9182-471929B002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0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vacare.de/de/anti-dekubitus-produkte/hybrid-matratzen/invacare-invasoft-hybrid-matratze-fuer-pflegebett" TargetMode="External"/><Relationship Id="rId13" Type="http://schemas.openxmlformats.org/officeDocument/2006/relationships/hyperlink" Target="https://apothekeloreto.de/sanyrenol-spray-urgo-medical-20ml?language=de&amp;currency=EUR&amp;gclid=CjwKCAjws7WkBhBFEiwAIi1688GuZe_NI9X6g-_Tjm-73k0M3JB5DTm8YhNnMP_BEIcQyPyELrCKiRoCWRMQAvD_BwE" TargetMode="External"/><Relationship Id="rId3" Type="http://schemas.openxmlformats.org/officeDocument/2006/relationships/hyperlink" Target="https://www.rehadat-hilfsmittel.de/" TargetMode="External"/><Relationship Id="rId7" Type="http://schemas.openxmlformats.org/officeDocument/2006/relationships/hyperlink" Target="https://aks.de/pdf_d/produkt_info_ga/info_saniflowiv.pdf" TargetMode="External"/><Relationship Id="rId12" Type="http://schemas.openxmlformats.org/officeDocument/2006/relationships/hyperlink" Target="https://www.burbach-goetz.de/" TargetMode="External"/><Relationship Id="rId2" Type="http://schemas.openxmlformats.org/officeDocument/2006/relationships/hyperlink" Target="https://lymphnetz-reutlinge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ystam.com/pdf_pdt/1660913904P161M-DE.pdf" TargetMode="External"/><Relationship Id="rId11" Type="http://schemas.openxmlformats.org/officeDocument/2006/relationships/hyperlink" Target="https://www.s-h-p.eu/product/details/119" TargetMode="External"/><Relationship Id="rId5" Type="http://schemas.openxmlformats.org/officeDocument/2006/relationships/hyperlink" Target="https://www.systam.com/pdf_pdt/1660913563P361C-DE.pdf" TargetMode="External"/><Relationship Id="rId10" Type="http://schemas.openxmlformats.org/officeDocument/2006/relationships/hyperlink" Target="http://schuhtechnik-dannenberg.de/service/diabetische-versorgung/" TargetMode="External"/><Relationship Id="rId4" Type="http://schemas.openxmlformats.org/officeDocument/2006/relationships/hyperlink" Target="https://aks.de/pdf_d/produkt_info_ga/info_maxisit_multisit.pdf" TargetMode="External"/><Relationship Id="rId9" Type="http://schemas.openxmlformats.org/officeDocument/2006/relationships/hyperlink" Target="https://rogg-verbandstoffe.de/produkt/yathan-second-skin-schienbeinpolster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77C3A-8695-BF35-D8B7-4BE7D79D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767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Hilfsmittel und Pflegeprodukte für die Wundbehandlung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9A3FE-56F4-09C5-8630-1B10F9F4A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91921"/>
            <a:ext cx="10512424" cy="365557"/>
          </a:xfrm>
        </p:spPr>
        <p:txBody>
          <a:bodyPr>
            <a:normAutofit/>
          </a:bodyPr>
          <a:lstStyle/>
          <a:p>
            <a:pPr algn="ctr"/>
            <a:r>
              <a:rPr lang="de-DE" sz="1600" b="0" dirty="0"/>
              <a:t>Peter Churs Pflegefachkraft, Medizinprodukteberater, Reha Techniker, ICW-Wundpfleger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82C2924-EB3A-8E8F-0605-4644954329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44" y="500713"/>
            <a:ext cx="5593549" cy="1278261"/>
          </a:xfr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F5BB2016-E15A-3D45-DF52-2558B68BB5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15" y="4699997"/>
            <a:ext cx="7883370" cy="1107781"/>
          </a:xfrm>
        </p:spPr>
      </p:pic>
    </p:spTree>
    <p:extLst>
      <p:ext uri="{BB962C8B-B14F-4D97-AF65-F5344CB8AC3E}">
        <p14:creationId xmlns:p14="http://schemas.microsoft.com/office/powerpoint/2010/main" val="22699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CC500-10A0-5F95-517E-8C5A2B7D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910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b="1" dirty="0" err="1"/>
              <a:t>Circaid</a:t>
            </a:r>
            <a:r>
              <a:rPr lang="de-DE" sz="3600" b="1" dirty="0"/>
              <a:t>,</a:t>
            </a:r>
            <a:br>
              <a:rPr lang="de-DE" sz="3600" b="1" dirty="0"/>
            </a:br>
            <a:r>
              <a:rPr lang="de-DE" sz="3600" b="1" dirty="0"/>
              <a:t>Alternative zum Kompressionsverband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9BF8E60-9A59-FD04-76E8-FFF774C25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08" y="1394234"/>
            <a:ext cx="4888870" cy="5088362"/>
          </a:xfrm>
        </p:spPr>
      </p:pic>
    </p:spTree>
    <p:extLst>
      <p:ext uri="{BB962C8B-B14F-4D97-AF65-F5344CB8AC3E}">
        <p14:creationId xmlns:p14="http://schemas.microsoft.com/office/powerpoint/2010/main" val="12510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87D7788-47CB-3DD1-9FFC-76E43DF0D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67" y="676909"/>
            <a:ext cx="4960466" cy="5504181"/>
          </a:xfrm>
        </p:spPr>
      </p:pic>
    </p:spTree>
    <p:extLst>
      <p:ext uri="{BB962C8B-B14F-4D97-AF65-F5344CB8AC3E}">
        <p14:creationId xmlns:p14="http://schemas.microsoft.com/office/powerpoint/2010/main" val="28764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A28FAE-D255-0395-5D6A-EE2DE7FA3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79" y="552450"/>
            <a:ext cx="4039886" cy="5689642"/>
          </a:xfrm>
        </p:spPr>
      </p:pic>
    </p:spTree>
    <p:extLst>
      <p:ext uri="{BB962C8B-B14F-4D97-AF65-F5344CB8AC3E}">
        <p14:creationId xmlns:p14="http://schemas.microsoft.com/office/powerpoint/2010/main" val="7090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A45FA-0063-7106-BDD7-AC61977B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Lymphdrainage Gerät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2EC8980-0D70-45B6-AB3B-31B01CF57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5" y="1841189"/>
            <a:ext cx="4335773" cy="4335773"/>
          </a:xfrm>
        </p:spPr>
      </p:pic>
    </p:spTree>
    <p:extLst>
      <p:ext uri="{BB962C8B-B14F-4D97-AF65-F5344CB8AC3E}">
        <p14:creationId xmlns:p14="http://schemas.microsoft.com/office/powerpoint/2010/main" val="2049535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16710C-6DD2-97E5-A3C5-52572430F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5647"/>
            <a:ext cx="10515600" cy="1626705"/>
          </a:xfrm>
        </p:spPr>
        <p:txBody>
          <a:bodyPr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de-DE" sz="1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--&gt; HMV 17.99.01** </a:t>
            </a:r>
            <a:r>
              <a:rPr lang="de-DE" sz="18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Rezeptierfähig</a:t>
            </a:r>
            <a:r>
              <a:rPr lang="de-DE" sz="1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gilt als Hilfsmittel</a:t>
            </a:r>
          </a:p>
          <a:p>
            <a:pPr algn="ctr">
              <a:spcAft>
                <a:spcPts val="600"/>
              </a:spcAft>
            </a:pPr>
            <a:r>
              <a:rPr lang="de-DE" sz="1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--&gt; bei Menschen mit Lipp- und oder Lymphödem</a:t>
            </a:r>
          </a:p>
          <a:p>
            <a:pPr algn="ctr">
              <a:spcAft>
                <a:spcPts val="600"/>
              </a:spcAft>
            </a:pPr>
            <a:r>
              <a:rPr lang="de-DE" sz="18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</a:t>
            </a:r>
            <a:r>
              <a:rPr lang="de-DE" sz="1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ollte immer in Kombination mit einer Kompression erfolgen</a:t>
            </a:r>
          </a:p>
          <a:p>
            <a:pPr algn="ctr">
              <a:spcAft>
                <a:spcPts val="600"/>
              </a:spcAft>
            </a:pPr>
            <a:r>
              <a:rPr lang="de-DE" sz="1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Optimal wäre noch mit einer manuellen Lymphdrainage </a:t>
            </a:r>
            <a:r>
              <a:rPr lang="de-DE" sz="18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durch einen Physiotherapeuten</a:t>
            </a:r>
            <a:endParaRPr lang="de-DE" sz="1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707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26550-D9B7-F803-6054-B62B5B79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Antidekubitussitzkissen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4F797-5EB1-227E-7F75-E13811EE9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/>
              <a:t>Je nach Kategorie vom Dekubitus</a:t>
            </a:r>
          </a:p>
          <a:p>
            <a:pPr algn="ctr"/>
            <a:r>
              <a:rPr lang="de-DE" dirty="0"/>
              <a:t>Von Prophylaxe bis Kat. 4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Pflegerollstühle besitzen meist ein </a:t>
            </a:r>
            <a:r>
              <a:rPr lang="de-DE" dirty="0" err="1"/>
              <a:t>Antidekubitussitzkissen</a:t>
            </a:r>
            <a:r>
              <a:rPr lang="de-DE" dirty="0"/>
              <a:t>, </a:t>
            </a:r>
          </a:p>
          <a:p>
            <a:pPr marL="0" indent="0" algn="ctr">
              <a:buNone/>
            </a:pPr>
            <a:r>
              <a:rPr lang="de-DE" dirty="0"/>
              <a:t>Diese können nicht durch ein anderes Kissen ersetzt werden, im Zweifelsfall den Rollstuhlhersteller zu fragen. </a:t>
            </a:r>
          </a:p>
        </p:txBody>
      </p:sp>
    </p:spTree>
    <p:extLst>
      <p:ext uri="{BB962C8B-B14F-4D97-AF65-F5344CB8AC3E}">
        <p14:creationId xmlns:p14="http://schemas.microsoft.com/office/powerpoint/2010/main" val="2861272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526D079-4096-A50F-0E5F-065A64B03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1338469"/>
            <a:ext cx="11277600" cy="4253947"/>
          </a:xfrm>
        </p:spPr>
      </p:pic>
    </p:spTree>
    <p:extLst>
      <p:ext uri="{BB962C8B-B14F-4D97-AF65-F5344CB8AC3E}">
        <p14:creationId xmlns:p14="http://schemas.microsoft.com/office/powerpoint/2010/main" val="3433285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9A615-98C8-BBED-06B7-326F5A8C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Antidekubitusmatratze</a:t>
            </a:r>
            <a:r>
              <a:rPr lang="de-DE" sz="2400" b="1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9C3D42-791E-75EB-D992-CA96371F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3499"/>
            <a:ext cx="10515600" cy="1991001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de-DE" sz="2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Weichlagerung </a:t>
            </a:r>
            <a:r>
              <a:rPr lang="de-DE" sz="2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bsp.</a:t>
            </a:r>
            <a:r>
              <a:rPr lang="de-DE" sz="2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Systam</a:t>
            </a:r>
            <a:r>
              <a:rPr lang="de-DE" sz="2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P161M bis Kat. 4 HMV 11.29.05.1018</a:t>
            </a:r>
          </a:p>
          <a:p>
            <a:pPr algn="ctr">
              <a:spcAft>
                <a:spcPts val="600"/>
              </a:spcAft>
            </a:pPr>
            <a:r>
              <a:rPr lang="de-DE" sz="2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Wechseldruckmatratze </a:t>
            </a:r>
            <a:r>
              <a:rPr lang="de-DE" sz="2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bsp.</a:t>
            </a:r>
            <a:r>
              <a:rPr lang="de-DE" sz="2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AKS </a:t>
            </a:r>
            <a:r>
              <a:rPr lang="de-DE" sz="2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Saniflows</a:t>
            </a:r>
            <a:r>
              <a:rPr lang="de-DE" sz="2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IV HMV 11.29.08.2002</a:t>
            </a:r>
          </a:p>
          <a:p>
            <a:pPr algn="ctr">
              <a:spcAft>
                <a:spcPts val="600"/>
              </a:spcAft>
            </a:pPr>
            <a:r>
              <a:rPr lang="de-DE" sz="2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Hybrid Matratze (</a:t>
            </a:r>
            <a:r>
              <a:rPr lang="de-DE" sz="2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kombination</a:t>
            </a:r>
            <a:r>
              <a:rPr lang="de-DE" sz="2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aus Weichlagerung und Wechseldruck)</a:t>
            </a:r>
          </a:p>
          <a:p>
            <a:pPr algn="ctr">
              <a:spcAft>
                <a:spcPts val="600"/>
              </a:spcAft>
            </a:pPr>
            <a:r>
              <a:rPr lang="de-DE" sz="2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bsp.</a:t>
            </a:r>
            <a:r>
              <a:rPr lang="de-DE" sz="2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: </a:t>
            </a:r>
            <a:r>
              <a:rPr lang="de-DE" sz="2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Invacare</a:t>
            </a:r>
            <a:r>
              <a:rPr lang="de-DE" sz="2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InvaSoft</a:t>
            </a:r>
            <a:r>
              <a:rPr lang="de-DE" sz="2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Hybrid Matratze HMV 11.29.09.7002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506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A36B8CE-8B36-C331-428E-38F13A5A4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36" y="755650"/>
            <a:ext cx="6716927" cy="5421313"/>
          </a:xfrm>
        </p:spPr>
      </p:pic>
    </p:spTree>
    <p:extLst>
      <p:ext uri="{BB962C8B-B14F-4D97-AF65-F5344CB8AC3E}">
        <p14:creationId xmlns:p14="http://schemas.microsoft.com/office/powerpoint/2010/main" val="3034981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08A750D-1447-3196-060B-E252E7575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931069"/>
            <a:ext cx="7600950" cy="4991100"/>
          </a:xfrm>
        </p:spPr>
      </p:pic>
    </p:spTree>
    <p:extLst>
      <p:ext uri="{BB962C8B-B14F-4D97-AF65-F5344CB8AC3E}">
        <p14:creationId xmlns:p14="http://schemas.microsoft.com/office/powerpoint/2010/main" val="2830040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0DDE2A9-E7B3-93BB-40FC-EBBE80327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617659"/>
          </a:xfrm>
        </p:spPr>
        <p:txBody>
          <a:bodyPr>
            <a:noAutofit/>
          </a:bodyPr>
          <a:lstStyle/>
          <a:p>
            <a:r>
              <a:rPr lang="de-DE" sz="3200" b="1" dirty="0"/>
              <a:t>Risikogruppen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0BFF5D24-056C-E348-C9E4-A326FC48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4170"/>
            <a:ext cx="9144000" cy="294146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de-DE" dirty="0"/>
              <a:t>Ältere und bettlägerige Menschen</a:t>
            </a:r>
          </a:p>
          <a:p>
            <a:pPr marL="342900" indent="-342900">
              <a:buFontTx/>
              <a:buChar char="-"/>
            </a:pPr>
            <a:r>
              <a:rPr lang="de-DE" dirty="0"/>
              <a:t>Personen, die auf den Rollstuhl angewiesen sind</a:t>
            </a:r>
          </a:p>
          <a:p>
            <a:pPr marL="342900" indent="-342900">
              <a:buFontTx/>
              <a:buChar char="-"/>
            </a:pPr>
            <a:r>
              <a:rPr lang="de-DE" dirty="0"/>
              <a:t>Personen mit Lipp- und Lymphödem</a:t>
            </a:r>
          </a:p>
          <a:p>
            <a:pPr marL="342900" indent="-342900">
              <a:buFontTx/>
              <a:buChar char="-"/>
            </a:pPr>
            <a:r>
              <a:rPr lang="de-DE" dirty="0"/>
              <a:t>Personen mit Gefäßerkrankungen </a:t>
            </a:r>
            <a:r>
              <a:rPr lang="de-DE" dirty="0" err="1"/>
              <a:t>bsp.</a:t>
            </a:r>
            <a:r>
              <a:rPr lang="de-DE" dirty="0"/>
              <a:t> PAVK und CVI</a:t>
            </a:r>
          </a:p>
          <a:p>
            <a:pPr marL="342900" indent="-342900">
              <a:buFontTx/>
              <a:buChar char="-"/>
            </a:pPr>
            <a:r>
              <a:rPr lang="de-DE" dirty="0"/>
              <a:t>Diabetiker</a:t>
            </a:r>
          </a:p>
        </p:txBody>
      </p:sp>
    </p:spTree>
    <p:extLst>
      <p:ext uri="{BB962C8B-B14F-4D97-AF65-F5344CB8AC3E}">
        <p14:creationId xmlns:p14="http://schemas.microsoft.com/office/powerpoint/2010/main" val="10752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49E1C03-DE05-F028-57B0-C1E1FC43C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6" y="688975"/>
            <a:ext cx="5487988" cy="5487988"/>
          </a:xfrm>
        </p:spPr>
      </p:pic>
    </p:spTree>
    <p:extLst>
      <p:ext uri="{BB962C8B-B14F-4D97-AF65-F5344CB8AC3E}">
        <p14:creationId xmlns:p14="http://schemas.microsoft.com/office/powerpoint/2010/main" val="2239235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65595-F381-A3DC-425A-CFD9D60C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pPr algn="ctr"/>
            <a:r>
              <a:rPr lang="de-DE" sz="2400" b="1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Yathan</a:t>
            </a:r>
            <a:r>
              <a:rPr lang="de-DE" sz="2400" b="1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Second Skin</a:t>
            </a:r>
            <a:br>
              <a:rPr lang="de-DE" sz="2400" b="1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de-DE" sz="2400" b="1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9764394-4ABE-1199-8382-B9E6B26CF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59" y="1825625"/>
            <a:ext cx="4336881" cy="4351338"/>
          </a:xfrm>
        </p:spPr>
      </p:pic>
    </p:spTree>
    <p:extLst>
      <p:ext uri="{BB962C8B-B14F-4D97-AF65-F5344CB8AC3E}">
        <p14:creationId xmlns:p14="http://schemas.microsoft.com/office/powerpoint/2010/main" val="1733230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5E50B-2593-2083-402F-292EC137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1600" dirty="0"/>
              <a:t>- Durch PZN über Rezept möglich</a:t>
            </a:r>
            <a:br>
              <a:rPr lang="de-DE" sz="1600" dirty="0"/>
            </a:br>
            <a:r>
              <a:rPr lang="de-DE" sz="1600" dirty="0"/>
              <a:t>- Gut zur Prophylaxe </a:t>
            </a:r>
            <a:r>
              <a:rPr lang="de-DE" sz="1600" dirty="0" err="1"/>
              <a:t>bsp.</a:t>
            </a:r>
            <a:r>
              <a:rPr lang="de-DE" sz="1600" dirty="0"/>
              <a:t> Minimierung der Gefahr von Hautläsionen bei Pergamenthaut</a:t>
            </a:r>
            <a:br>
              <a:rPr lang="de-DE" sz="1600" dirty="0"/>
            </a:br>
            <a:r>
              <a:rPr lang="de-DE" sz="1600" dirty="0"/>
              <a:t>- gut als Sekundär Verband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C36DC82-7A69-6A67-4AB1-B161D9F0D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46" y="1590261"/>
            <a:ext cx="4820308" cy="4586702"/>
          </a:xfrm>
        </p:spPr>
      </p:pic>
    </p:spTree>
    <p:extLst>
      <p:ext uri="{BB962C8B-B14F-4D97-AF65-F5344CB8AC3E}">
        <p14:creationId xmlns:p14="http://schemas.microsoft.com/office/powerpoint/2010/main" val="1389537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233FA-632C-728D-D352-46DBF012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 err="1"/>
              <a:t>InterDry</a:t>
            </a:r>
            <a:r>
              <a:rPr lang="de-DE" b="1" dirty="0"/>
              <a:t> – Die Prophylaxe für Intertrigo</a:t>
            </a:r>
            <a:br>
              <a:rPr lang="de-DE" b="1" dirty="0"/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CCE80B4-D84C-50E2-47A0-537071160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48" y="1898074"/>
            <a:ext cx="4938228" cy="3945140"/>
          </a:xfrm>
        </p:spPr>
      </p:pic>
    </p:spTree>
    <p:extLst>
      <p:ext uri="{BB962C8B-B14F-4D97-AF65-F5344CB8AC3E}">
        <p14:creationId xmlns:p14="http://schemas.microsoft.com/office/powerpoint/2010/main" val="24063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382F9C-E13E-BB5A-3C05-17057CD8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017"/>
            <a:ext cx="10515600" cy="3041965"/>
          </a:xfrm>
        </p:spPr>
        <p:txBody>
          <a:bodyPr/>
          <a:lstStyle/>
          <a:p>
            <a:pPr algn="ctr"/>
            <a:r>
              <a:rPr lang="de-DE" dirty="0"/>
              <a:t>Transportiert Feuchtigkeit aus der Hautfalte heraus, wo sie verdunsten kann</a:t>
            </a:r>
          </a:p>
          <a:p>
            <a:pPr algn="ctr"/>
            <a:r>
              <a:rPr lang="de-DE" dirty="0"/>
              <a:t>Minimiert die Reibung von Haut- auf- Haut</a:t>
            </a:r>
          </a:p>
          <a:p>
            <a:pPr algn="ctr"/>
            <a:r>
              <a:rPr lang="de-DE" dirty="0"/>
              <a:t>Bekämpft Pilze und Bakterien mit einem antimikrobiellen Silberkomplex</a:t>
            </a:r>
          </a:p>
          <a:p>
            <a:pPr algn="ctr"/>
            <a:r>
              <a:rPr lang="de-DE" dirty="0"/>
              <a:t>PZN vorhanden, im Zweifelsfall bei der jeweiligen Krankenkasse fragen</a:t>
            </a:r>
          </a:p>
        </p:txBody>
      </p:sp>
    </p:spTree>
    <p:extLst>
      <p:ext uri="{BB962C8B-B14F-4D97-AF65-F5344CB8AC3E}">
        <p14:creationId xmlns:p14="http://schemas.microsoft.com/office/powerpoint/2010/main" val="10427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9C369-FC89-5B4E-9889-83F52D9A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Verbandsschuhe </a:t>
            </a:r>
            <a:br>
              <a:rPr lang="de-DE" b="1" dirty="0"/>
            </a:br>
            <a:r>
              <a:rPr lang="de-DE" sz="1800" b="1" dirty="0" err="1"/>
              <a:t>bsp.</a:t>
            </a:r>
            <a:r>
              <a:rPr lang="de-DE" sz="1800" b="1" dirty="0"/>
              <a:t>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Varomed</a:t>
            </a:r>
            <a:r>
              <a:rPr lang="de-DE" sz="18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31.03.03.4011</a:t>
            </a:r>
            <a:endParaRPr lang="de-DE" b="1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29086FA-88FD-5F4D-7298-7A6B9753A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10" y="1690688"/>
            <a:ext cx="5000796" cy="5000796"/>
          </a:xfrm>
        </p:spPr>
      </p:pic>
    </p:spTree>
    <p:extLst>
      <p:ext uri="{BB962C8B-B14F-4D97-AF65-F5344CB8AC3E}">
        <p14:creationId xmlns:p14="http://schemas.microsoft.com/office/powerpoint/2010/main" val="891052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6CD50-58D8-BD3D-3F29-33C6FFA3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Hilfsmittel aus dem Bereich Orthopädie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8DEC00-E671-CFA5-9B58-912DF50C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143"/>
            <a:ext cx="10515600" cy="3901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dirty="0" err="1"/>
              <a:t>i.d</a:t>
            </a:r>
            <a:r>
              <a:rPr lang="de-DE" dirty="0"/>
              <a:t>. Regel </a:t>
            </a:r>
            <a:r>
              <a:rPr lang="de-DE" dirty="0" err="1"/>
              <a:t>Rezeptierfähig</a:t>
            </a:r>
            <a:r>
              <a:rPr lang="de-DE" dirty="0"/>
              <a:t>, Fragen Sie Ihr Sanitätshaus.</a:t>
            </a:r>
          </a:p>
          <a:p>
            <a:pPr marL="0" indent="0" algn="ctr">
              <a:buNone/>
            </a:pPr>
            <a:endParaRPr lang="de-DE" dirty="0"/>
          </a:p>
          <a:p>
            <a:pPr algn="ctr"/>
            <a:r>
              <a:rPr lang="de-DE" dirty="0"/>
              <a:t>Weichschaumeinlagen in Sandwichbauweise</a:t>
            </a:r>
          </a:p>
          <a:p>
            <a:pPr algn="ctr"/>
            <a:r>
              <a:rPr lang="de-DE" dirty="0"/>
              <a:t>Diabetes-Prophylaxe-Schuhe</a:t>
            </a:r>
          </a:p>
          <a:p>
            <a:pPr algn="ctr"/>
            <a:r>
              <a:rPr lang="de-DE" dirty="0"/>
              <a:t>Spezielle </a:t>
            </a:r>
            <a:r>
              <a:rPr lang="de-DE" dirty="0" err="1"/>
              <a:t>diabetes</a:t>
            </a:r>
            <a:r>
              <a:rPr lang="de-DE" dirty="0"/>
              <a:t> adaptierte Fußbettungen</a:t>
            </a:r>
          </a:p>
          <a:p>
            <a:pPr algn="ctr"/>
            <a:r>
              <a:rPr lang="de-DE" dirty="0"/>
              <a:t>Diabetes-Schutzschuhe</a:t>
            </a:r>
          </a:p>
          <a:p>
            <a:pPr algn="ctr"/>
            <a:r>
              <a:rPr lang="de-DE" dirty="0"/>
              <a:t>Maßschuhe in Diabetes-Ausstattung                        </a:t>
            </a:r>
          </a:p>
          <a:p>
            <a:pPr algn="ctr"/>
            <a:r>
              <a:rPr lang="de-DE" dirty="0"/>
              <a:t>Konfektionierte Schuhe für Diabetiker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995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95E462E-414D-66CD-771B-0B93BA193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64" y="594184"/>
            <a:ext cx="5462072" cy="5669631"/>
          </a:xfrm>
        </p:spPr>
      </p:pic>
    </p:spTree>
    <p:extLst>
      <p:ext uri="{BB962C8B-B14F-4D97-AF65-F5344CB8AC3E}">
        <p14:creationId xmlns:p14="http://schemas.microsoft.com/office/powerpoint/2010/main" val="3920081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6B1F5-EEEE-EF77-FDE6-B0F5700F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Fersenfreilagerungsschuhe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22E7EA-4CF8-2D22-E41E-F8EDF5E25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212"/>
            <a:ext cx="10515600" cy="2441575"/>
          </a:xfrm>
        </p:spPr>
        <p:txBody>
          <a:bodyPr>
            <a:normAutofit/>
          </a:bodyPr>
          <a:lstStyle/>
          <a:p>
            <a:pPr algn="ctr"/>
            <a:r>
              <a:rPr lang="de-DE" sz="2400" dirty="0" err="1"/>
              <a:t>Rezeptierfähig</a:t>
            </a:r>
            <a:r>
              <a:rPr lang="de-DE" sz="2400" dirty="0"/>
              <a:t> </a:t>
            </a:r>
            <a:r>
              <a:rPr lang="de-DE" sz="2400" dirty="0" err="1"/>
              <a:t>bsp.</a:t>
            </a:r>
            <a:r>
              <a:rPr lang="de-DE" sz="2400" dirty="0"/>
              <a:t> Darco HMV: </a:t>
            </a:r>
            <a:r>
              <a:rPr lang="de-DE" sz="24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11.11.05.0041</a:t>
            </a:r>
          </a:p>
          <a:p>
            <a:pPr algn="ctr"/>
            <a:r>
              <a:rPr lang="de-DE" sz="2400" dirty="0">
                <a:latin typeface="Times New Roman" panose="02020603050405020304" pitchFamily="18" charset="0"/>
                <a:cs typeface="Tahoma" panose="020B0604030504040204" pitchFamily="34" charset="0"/>
              </a:rPr>
              <a:t>Fällt in die Kategorie Hilfsmittel</a:t>
            </a:r>
          </a:p>
          <a:p>
            <a:pPr algn="ctr"/>
            <a:r>
              <a:rPr lang="de-DE" sz="2400" dirty="0">
                <a:latin typeface="Times New Roman" panose="02020603050405020304" pitchFamily="18" charset="0"/>
                <a:cs typeface="Tahoma" panose="020B0604030504040204" pitchFamily="34" charset="0"/>
              </a:rPr>
              <a:t>Ein Schuh für 1 Fuß (gibt es nicht als paar)</a:t>
            </a:r>
          </a:p>
          <a:p>
            <a:pPr algn="ctr"/>
            <a:r>
              <a:rPr lang="de-DE" sz="2400" dirty="0">
                <a:latin typeface="Times New Roman" panose="02020603050405020304" pitchFamily="18" charset="0"/>
                <a:cs typeface="Tahoma" panose="020B0604030504040204" pitchFamily="34" charset="0"/>
              </a:rPr>
              <a:t>Wichtig auf dem Rezept sollte stehen welche Seite und Diagnose </a:t>
            </a:r>
            <a:r>
              <a:rPr lang="de-DE" sz="2400" dirty="0" err="1">
                <a:latin typeface="Times New Roman" panose="02020603050405020304" pitchFamily="18" charset="0"/>
                <a:cs typeface="Tahoma" panose="020B0604030504040204" pitchFamily="34" charset="0"/>
              </a:rPr>
              <a:t>bsp.</a:t>
            </a:r>
            <a:r>
              <a:rPr lang="de-DE" sz="2400" dirty="0">
                <a:latin typeface="Times New Roman" panose="02020603050405020304" pitchFamily="18" charset="0"/>
                <a:cs typeface="Tahoma" panose="020B0604030504040204" pitchFamily="34" charset="0"/>
              </a:rPr>
              <a:t> Dekubitus</a:t>
            </a:r>
          </a:p>
          <a:p>
            <a:pPr algn="ctr"/>
            <a:r>
              <a:rPr lang="de-DE" sz="2400" dirty="0">
                <a:latin typeface="Times New Roman" panose="02020603050405020304" pitchFamily="18" charset="0"/>
                <a:cs typeface="Tahoma" panose="020B0604030504040204" pitchFamily="34" charset="0"/>
              </a:rPr>
              <a:t>Besteht aus Schaumstoff betroffene Bereiche können ausgeschnitten werden </a:t>
            </a:r>
          </a:p>
        </p:txBody>
      </p:sp>
    </p:spTree>
    <p:extLst>
      <p:ext uri="{BB962C8B-B14F-4D97-AF65-F5344CB8AC3E}">
        <p14:creationId xmlns:p14="http://schemas.microsoft.com/office/powerpoint/2010/main" val="4062468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558E466-ADF7-3623-670C-18D50449C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76" y="768350"/>
            <a:ext cx="5927247" cy="5408613"/>
          </a:xfrm>
        </p:spPr>
      </p:pic>
    </p:spTree>
    <p:extLst>
      <p:ext uri="{BB962C8B-B14F-4D97-AF65-F5344CB8AC3E}">
        <p14:creationId xmlns:p14="http://schemas.microsoft.com/office/powerpoint/2010/main" val="185910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07AB6-889B-0B85-9779-5A3AE6C8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de-DE" b="1" dirty="0"/>
              <a:t>Hilfsmittel Vor, Während und Nach der Wundbehandlung</a:t>
            </a:r>
          </a:p>
        </p:txBody>
      </p:sp>
    </p:spTree>
    <p:extLst>
      <p:ext uri="{BB962C8B-B14F-4D97-AF65-F5344CB8AC3E}">
        <p14:creationId xmlns:p14="http://schemas.microsoft.com/office/powerpoint/2010/main" val="1301016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0D798-6647-7526-0CDD-3B02FAF8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Lagerungshilfsmittel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EEF06-B9F0-64FC-3E56-96F1C38A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2400" dirty="0"/>
              <a:t>Nur im Häuslichen Bereich über Rezept möglich</a:t>
            </a:r>
          </a:p>
          <a:p>
            <a:pPr algn="ctr"/>
            <a:r>
              <a:rPr lang="de-DE" sz="2400" dirty="0"/>
              <a:t>Bsp. </a:t>
            </a: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Ein Rückenlagerungskissen der Firma </a:t>
            </a:r>
            <a:r>
              <a:rPr lang="de-DE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Softline</a:t>
            </a: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HMV 11.11.05.2007</a:t>
            </a:r>
          </a:p>
          <a:p>
            <a:pPr algn="ctr"/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48DD07-8238-556B-F4CD-10E3F28CE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56" y="3044261"/>
            <a:ext cx="5429013" cy="28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33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83A51-9031-8AFB-A865-11DFFBF0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/>
              <a:t>Pflegeprodukte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AAA607-3458-9690-EF32-B7B62F1D2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Allpresan</a:t>
            </a:r>
            <a:r>
              <a:rPr lang="de-DE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schaum</a:t>
            </a:r>
            <a:r>
              <a:rPr lang="de-DE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vor allem im Bereich der Beine zur Erhaltung der Elastizität der Haut</a:t>
            </a:r>
          </a:p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0DF0F1-62E4-3F5F-AEB4-8D003D163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17" y="2590110"/>
            <a:ext cx="3902765" cy="39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7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56485-933D-4A3E-7DF7-38A39680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txBody>
          <a:bodyPr>
            <a:normAutofit fontScale="90000"/>
          </a:bodyPr>
          <a:lstStyle/>
          <a:p>
            <a:pPr algn="ctr"/>
            <a:br>
              <a:rPr lang="de-DE" sz="2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de-DE" sz="28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Cavilon</a:t>
            </a:r>
            <a:r>
              <a:rPr lang="de-DE" sz="2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Spray zur Vorbeugung von Intertrigo vor allem bei Adipösen Patienten</a:t>
            </a:r>
            <a:br>
              <a:rPr lang="de-DE" sz="1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3097C61-C496-9078-3098-5860BA6F4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89" y="1722783"/>
            <a:ext cx="4278761" cy="4278761"/>
          </a:xfrm>
        </p:spPr>
      </p:pic>
    </p:spTree>
    <p:extLst>
      <p:ext uri="{BB962C8B-B14F-4D97-AF65-F5344CB8AC3E}">
        <p14:creationId xmlns:p14="http://schemas.microsoft.com/office/powerpoint/2010/main" val="644160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0D36A-8172-D87B-5B09-8C49F630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2301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3M </a:t>
            </a:r>
            <a:r>
              <a:rPr lang="de-DE" b="1" dirty="0" err="1"/>
              <a:t>Cavilon</a:t>
            </a:r>
            <a:r>
              <a:rPr lang="de-DE" b="1" dirty="0"/>
              <a:t> </a:t>
            </a:r>
            <a:r>
              <a:rPr lang="de-DE" b="1" dirty="0" err="1"/>
              <a:t>Advanced</a:t>
            </a:r>
            <a:br>
              <a:rPr lang="de-DE" b="1" dirty="0"/>
            </a:br>
            <a:r>
              <a:rPr lang="de-DE" b="1" dirty="0"/>
              <a:t>- </a:t>
            </a:r>
            <a:r>
              <a:rPr lang="de-DE" sz="2800" b="1" dirty="0"/>
              <a:t>Rezeptier fähig aufgrund PZN</a:t>
            </a:r>
            <a:br>
              <a:rPr lang="de-DE" sz="2800" b="1" dirty="0"/>
            </a:br>
            <a:r>
              <a:rPr lang="de-DE" sz="2800" b="1" dirty="0"/>
              <a:t>- bei stark mazerierten Wunden</a:t>
            </a:r>
            <a:br>
              <a:rPr lang="de-DE" sz="2800" b="1" dirty="0"/>
            </a:br>
            <a:r>
              <a:rPr lang="de-DE" sz="2800" b="1" dirty="0"/>
              <a:t>- bei stark ausgeprägten IAD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0D809E4-5AAA-B61F-0318-447EF14D2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58" y="2597150"/>
            <a:ext cx="4773084" cy="3579813"/>
          </a:xfrm>
        </p:spPr>
      </p:pic>
    </p:spTree>
    <p:extLst>
      <p:ext uri="{BB962C8B-B14F-4D97-AF65-F5344CB8AC3E}">
        <p14:creationId xmlns:p14="http://schemas.microsoft.com/office/powerpoint/2010/main" val="3450568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F362F-3C23-A4A7-B15A-F223D418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/>
              <a:t>Sanyrene</a:t>
            </a:r>
            <a:r>
              <a:rPr lang="de-DE" b="1" dirty="0"/>
              <a:t> Spray</a:t>
            </a:r>
            <a:br>
              <a:rPr lang="de-DE" b="1" dirty="0"/>
            </a:br>
            <a:r>
              <a:rPr lang="de-DE" sz="2800" b="1" dirty="0"/>
              <a:t>- zur Vorbeugung und Behandlung Dekubitus Kat. 1</a:t>
            </a:r>
            <a:endParaRPr lang="de-DE" b="1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9DFE36B-92C7-DFA1-2E36-EA0B24B2F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31989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6A57D-5457-50B9-F70F-3A6927A0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Sonstige Pflegeprodukte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6173F4-5B23-6BE2-9369-1A8452E5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368"/>
            <a:ext cx="10515600" cy="3486772"/>
          </a:xfrm>
        </p:spPr>
        <p:txBody>
          <a:bodyPr/>
          <a:lstStyle/>
          <a:p>
            <a:pPr algn="ctr"/>
            <a:r>
              <a:rPr lang="de-DE" dirty="0"/>
              <a:t>Zinksalben z.B. bei Intertrigo, oder als Wundrandschutz vor Mazerationen</a:t>
            </a:r>
          </a:p>
          <a:p>
            <a:pPr algn="ctr"/>
            <a:r>
              <a:rPr lang="de-DE" dirty="0"/>
              <a:t>Bodylotion mit Urea Anteil</a:t>
            </a:r>
          </a:p>
          <a:p>
            <a:pPr algn="ctr"/>
            <a:r>
              <a:rPr lang="de-DE" dirty="0">
                <a:effectLst/>
                <a:ea typeface="Andale Sans UI"/>
                <a:cs typeface="Tahoma" panose="020B0604030504040204" pitchFamily="34" charset="0"/>
              </a:rPr>
              <a:t>Barriere Cremes zur Vorbeugung von Intertrigo</a:t>
            </a:r>
          </a:p>
          <a:p>
            <a:pPr algn="ctr"/>
            <a:r>
              <a:rPr lang="de-DE" dirty="0">
                <a:cs typeface="Tahoma" panose="020B0604030504040204" pitchFamily="34" charset="0"/>
              </a:rPr>
              <a:t>Baby öl zur Entfernung von Crem Resten (z.B. Zinksalben)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353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0F7C3F-864E-EA43-AB04-18322213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953"/>
            <a:ext cx="10515600" cy="2400093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b="1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Das größte Hilfsmittel zur Vorbeugung, gerade im Pflegeheim und bei Ambulanten Diensten sind die Pflegenden, hierzu ist eine regelmäßige Hautkontrolle unerlässlich ebenso wie die Körperpflege von Patienten.</a:t>
            </a:r>
            <a:endParaRPr lang="de-DE" sz="32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3185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B6458-2B62-19D9-52B0-32AE6750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9AB64-7CF2-0EA5-4E5D-FBBEAFD2F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52"/>
            <a:ext cx="10515600" cy="4522166"/>
          </a:xfrm>
        </p:spPr>
        <p:txBody>
          <a:bodyPr>
            <a:normAutofit fontScale="92500" lnSpcReduction="20000"/>
          </a:bodyPr>
          <a:lstStyle/>
          <a:p>
            <a:r>
              <a:rPr lang="de-DE" sz="1800" dirty="0">
                <a:latin typeface="Calibri" panose="020F0502020204030204" pitchFamily="34" charset="0"/>
                <a:hlinkClick r:id="rId2"/>
              </a:rPr>
              <a:t>https://lymphnetz-reutlingen.de/</a:t>
            </a:r>
          </a:p>
          <a:p>
            <a:r>
              <a:rPr lang="de-DE" sz="1800" dirty="0">
                <a:latin typeface="Calibri" panose="020F0502020204030204" pitchFamily="34" charset="0"/>
                <a:hlinkClick r:id="rId3"/>
              </a:rPr>
              <a:t>https://www.rehadat-hilfsmittel.de</a:t>
            </a:r>
          </a:p>
          <a:p>
            <a:r>
              <a:rPr lang="de-DE" sz="1800" dirty="0">
                <a:latin typeface="Calibri" panose="020F0502020204030204" pitchFamily="34" charset="0"/>
                <a:hlinkClick r:id="rId4"/>
              </a:rPr>
              <a:t>https://aks.de/pdf_d/produkt_info_ga/info_maxisit_multisit.pdf</a:t>
            </a:r>
          </a:p>
          <a:p>
            <a:r>
              <a:rPr lang="de-DE" sz="1800" dirty="0">
                <a:latin typeface="Calibri" panose="020F0502020204030204" pitchFamily="34" charset="0"/>
                <a:hlinkClick r:id="rId5"/>
              </a:rPr>
              <a:t>https://www.systam.com/pdf_pdt/1660913563P361C-DE.pdf</a:t>
            </a:r>
          </a:p>
          <a:p>
            <a:r>
              <a:rPr lang="de-DE" sz="1800" dirty="0">
                <a:latin typeface="Calibri" panose="020F0502020204030204" pitchFamily="34" charset="0"/>
                <a:hlinkClick r:id="rId6"/>
              </a:rPr>
              <a:t>https://www.systam.com/pdf_pdt/1660913904P161M-DE.pdf</a:t>
            </a:r>
          </a:p>
          <a:p>
            <a:r>
              <a:rPr lang="de-DE" sz="1800" dirty="0">
                <a:latin typeface="Calibri" panose="020F0502020204030204" pitchFamily="34" charset="0"/>
                <a:hlinkClick r:id="rId7"/>
              </a:rPr>
              <a:t>https://aks.de/pdf_d/produkt_info_ga/info_saniflowiv.pdf</a:t>
            </a:r>
          </a:p>
          <a:p>
            <a:r>
              <a:rPr lang="de-DE" sz="1800" dirty="0">
                <a:latin typeface="Calibri" panose="020F0502020204030204" pitchFamily="34" charset="0"/>
                <a:hlinkClick r:id="rId8"/>
              </a:rPr>
              <a:t>https://www.invacare.de/de/anti-dekubitus-produkte/hybrid-matratzen/invacare-invasoft-hybrid-matratze-fuer-pflegebett</a:t>
            </a:r>
          </a:p>
          <a:p>
            <a:r>
              <a:rPr lang="de-DE" sz="1800" dirty="0">
                <a:latin typeface="Calibri" panose="020F0502020204030204" pitchFamily="34" charset="0"/>
                <a:hlinkClick r:id="rId9"/>
              </a:rPr>
              <a:t>https://rogg-verbandstoffe.de/produkt/yathan-second-skin-schienbeinpolster/</a:t>
            </a:r>
          </a:p>
          <a:p>
            <a:r>
              <a:rPr lang="de-DE" sz="1800" dirty="0">
                <a:latin typeface="Calibri" panose="020F0502020204030204" pitchFamily="34" charset="0"/>
                <a:hlinkClick r:id="rId10"/>
              </a:rPr>
              <a:t>http://schuhtechnik-dannenberg.de/service/diabetische-versorgung/</a:t>
            </a:r>
          </a:p>
          <a:p>
            <a:r>
              <a:rPr lang="de-DE" sz="1800" dirty="0">
                <a:latin typeface="Calibri" panose="020F0502020204030204" pitchFamily="34" charset="0"/>
                <a:hlinkClick r:id="rId11"/>
              </a:rPr>
              <a:t>https://www.s-h-p.eu/product/details/119</a:t>
            </a:r>
          </a:p>
          <a:p>
            <a:r>
              <a:rPr lang="de-DE" sz="1800" dirty="0">
                <a:latin typeface="Calibri" panose="020F0502020204030204" pitchFamily="34" charset="0"/>
                <a:hlinkClick r:id="rId12"/>
              </a:rPr>
              <a:t>https://www.burbach-goetz.de</a:t>
            </a:r>
          </a:p>
          <a:p>
            <a:r>
              <a:rPr lang="de-DE" sz="1800" dirty="0">
                <a:latin typeface="Calibri" panose="020F0502020204030204" pitchFamily="34" charset="0"/>
                <a:hlinkClick r:id="rId13"/>
              </a:rPr>
              <a:t>https://apothekeloreto.de/sanyrenol-spray-urgo-medical-20ml?language=de&amp;currency=EUR&amp;gclid=CjwKCAjws7WkBhBFEiwAIi1688GuZe_NI9X6g-_Tjm-73k0M3JB5DTm8YhNnMP_BEIcQyPyELrCKiRoCWRMQAvD_BwE</a:t>
            </a:r>
          </a:p>
          <a:p>
            <a:r>
              <a:rPr lang="de-DE" sz="1800" dirty="0">
                <a:latin typeface="Calibri" panose="020F0502020204030204" pitchFamily="34" charset="0"/>
                <a:hlinkClick r:id="rId13"/>
              </a:rPr>
              <a:t>https://www.coloplast.at/wundversorgung/fachkraft/interdry/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663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2BAED6-8CBA-1704-A1F2-90109E7A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197"/>
            <a:ext cx="10515600" cy="955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800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283623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C71DEF-6555-28B6-E1E1-3E620DEE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056" y="1633330"/>
            <a:ext cx="10359887" cy="3591339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de-DE" sz="2400" b="1" kern="150" dirty="0">
                <a:effectLst/>
                <a:latin typeface="Calibri Light" panose="020F0302020204030204" pitchFamily="34" charset="0"/>
                <a:ea typeface="Andale Sans UI"/>
                <a:cs typeface="Tahoma" panose="020B0604030504040204" pitchFamily="34" charset="0"/>
              </a:rPr>
              <a:t>Allgemeines:</a:t>
            </a:r>
          </a:p>
          <a:p>
            <a:pPr marL="0" indent="0" algn="ctr">
              <a:spcAft>
                <a:spcPts val="600"/>
              </a:spcAft>
              <a:buNone/>
            </a:pPr>
            <a:endParaRPr lang="de-DE" sz="2400" b="1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ctr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de-DE" sz="1800" kern="150" dirty="0">
                <a:effectLst/>
                <a:latin typeface="Calibri Light" panose="020F0302020204030204" pitchFamily="34" charset="0"/>
                <a:ea typeface="OpenSymbol" panose="05010000000000000000" pitchFamily="2" charset="0"/>
                <a:cs typeface="OpenSymbol" panose="05010000000000000000" pitchFamily="2" charset="0"/>
              </a:rPr>
              <a:t>Ein Hilfsmittel Pro Rezept</a:t>
            </a:r>
            <a:r>
              <a:rPr lang="de-DE" sz="1800" b="1" kern="150" dirty="0">
                <a:effectLst/>
                <a:latin typeface="Calibri Light" panose="020F0302020204030204" pitchFamily="34" charset="0"/>
                <a:ea typeface="OpenSymbol" panose="05010000000000000000" pitchFamily="2" charset="0"/>
                <a:cs typeface="OpenSymbol" panose="05010000000000000000" pitchFamily="2" charset="0"/>
              </a:rPr>
              <a:t> </a:t>
            </a:r>
            <a:r>
              <a:rPr lang="de-DE" sz="1800" kern="150" dirty="0" err="1">
                <a:effectLst/>
                <a:latin typeface="Calibri Light" panose="020F0302020204030204" pitchFamily="34" charset="0"/>
                <a:ea typeface="OpenSymbol" panose="05010000000000000000" pitchFamily="2" charset="0"/>
                <a:cs typeface="OpenSymbol" panose="05010000000000000000" pitchFamily="2" charset="0"/>
              </a:rPr>
              <a:t>bsp.</a:t>
            </a:r>
            <a:r>
              <a:rPr lang="de-DE" sz="1800" kern="150" dirty="0">
                <a:effectLst/>
                <a:latin typeface="Calibri Light" panose="020F0302020204030204" pitchFamily="34" charset="0"/>
                <a:ea typeface="OpenSymbol" panose="05010000000000000000" pitchFamily="2" charset="0"/>
                <a:cs typeface="OpenSymbol" panose="05010000000000000000" pitchFamily="2" charset="0"/>
              </a:rPr>
              <a:t> 1 Fersenfreilagerungsschuh Re</a:t>
            </a:r>
            <a:endParaRPr lang="de-DE" sz="1800" kern="150" dirty="0">
              <a:effectLst/>
              <a:latin typeface="OpenSymbol" panose="05010000000000000000" pitchFamily="2" charset="0"/>
              <a:ea typeface="OpenSymbol" panose="05010000000000000000" pitchFamily="2" charset="0"/>
              <a:cs typeface="OpenSymbol" panose="05010000000000000000" pitchFamily="2" charset="0"/>
            </a:endParaRPr>
          </a:p>
          <a:p>
            <a:pPr marL="342900" lvl="0" indent="-342900" algn="ctr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de-DE" sz="1800" kern="150" dirty="0">
                <a:effectLst/>
                <a:latin typeface="Calibri Light" panose="020F0302020204030204" pitchFamily="34" charset="0"/>
                <a:ea typeface="OpenSymbol" panose="05010000000000000000" pitchFamily="2" charset="0"/>
                <a:cs typeface="OpenSymbol" panose="05010000000000000000" pitchFamily="2" charset="0"/>
              </a:rPr>
              <a:t>sollte eine Ablehnung der Krankenkasse kommen, lohnt sich meist ein Widerspruch</a:t>
            </a:r>
            <a:endParaRPr lang="de-DE" sz="1800" kern="150" dirty="0">
              <a:effectLst/>
              <a:latin typeface="OpenSymbol" panose="05010000000000000000" pitchFamily="2" charset="0"/>
              <a:ea typeface="OpenSymbol" panose="05010000000000000000" pitchFamily="2" charset="0"/>
              <a:cs typeface="OpenSymbol" panose="05010000000000000000" pitchFamily="2" charset="0"/>
            </a:endParaRPr>
          </a:p>
          <a:p>
            <a:pPr marL="342900" lvl="0" indent="-342900" algn="ctr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de-DE" sz="1800" kern="150" dirty="0">
                <a:effectLst/>
                <a:latin typeface="Calibri Light" panose="020F0302020204030204" pitchFamily="34" charset="0"/>
                <a:ea typeface="OpenSymbol" panose="05010000000000000000" pitchFamily="2" charset="0"/>
                <a:cs typeface="OpenSymbol" panose="05010000000000000000" pitchFamily="2" charset="0"/>
              </a:rPr>
              <a:t>Antidekubitus Hilfsmittel sollte immer zur jeweiligen Kat. Des Dekubitus passen, hat ein Patient Dekubitus Kat2, sollte das Kissen oder die Matratze mindestens für Kat3 ausgelegt sein</a:t>
            </a:r>
            <a:endParaRPr lang="de-DE" sz="1800" kern="150" dirty="0">
              <a:effectLst/>
              <a:latin typeface="OpenSymbol" panose="05010000000000000000" pitchFamily="2" charset="0"/>
              <a:ea typeface="OpenSymbol" panose="05010000000000000000" pitchFamily="2" charset="0"/>
              <a:cs typeface="OpenSymbol" panose="05010000000000000000" pitchFamily="2" charset="0"/>
            </a:endParaRPr>
          </a:p>
          <a:p>
            <a:pPr marL="342900" lvl="0" indent="-342900" algn="ctr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de-DE" sz="1800" kern="150" dirty="0">
                <a:effectLst/>
                <a:latin typeface="Calibri Light" panose="020F0302020204030204" pitchFamily="34" charset="0"/>
                <a:ea typeface="OpenSymbol" panose="05010000000000000000" pitchFamily="2" charset="0"/>
                <a:cs typeface="OpenSymbol" panose="05010000000000000000" pitchFamily="2" charset="0"/>
              </a:rPr>
              <a:t>Die Hilfsmittel ersetzen nicht eine gewissenhafte Körperpflege, Hautbeobachtung oder Lagerung</a:t>
            </a:r>
            <a:endParaRPr lang="de-DE" sz="1800" kern="150" dirty="0">
              <a:effectLst/>
              <a:latin typeface="OpenSymbol" panose="05010000000000000000" pitchFamily="2" charset="0"/>
              <a:ea typeface="OpenSymbol" panose="05010000000000000000" pitchFamily="2" charset="0"/>
              <a:cs typeface="OpenSymbol" panose="05010000000000000000" pitchFamily="2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021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02479-AB85-4B1C-73F1-88CF02B7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Kompressionsverband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03E0ABA-2BF4-FB43-A509-36240C56E3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44" y="4058652"/>
            <a:ext cx="2118311" cy="2118311"/>
          </a:xfr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FA35354-F01C-DD1B-4C10-693030A36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41667"/>
            <a:ext cx="10515600" cy="1928228"/>
          </a:xfrm>
        </p:spPr>
        <p:txBody>
          <a:bodyPr/>
          <a:lstStyle/>
          <a:p>
            <a:pPr algn="ctr"/>
            <a:r>
              <a:rPr lang="de-DE" dirty="0" err="1"/>
              <a:t>Entstauungsphase</a:t>
            </a:r>
            <a:r>
              <a:rPr lang="de-DE" dirty="0"/>
              <a:t> ca. 3-6Wochen</a:t>
            </a:r>
          </a:p>
          <a:p>
            <a:pPr algn="ctr"/>
            <a:r>
              <a:rPr lang="de-DE" dirty="0"/>
              <a:t>Kurzzugbinden für mobile Personen</a:t>
            </a:r>
          </a:p>
          <a:p>
            <a:pPr algn="ctr"/>
            <a:r>
              <a:rPr lang="de-DE" dirty="0"/>
              <a:t>Langzugbinden für Immobile Patienten</a:t>
            </a:r>
          </a:p>
        </p:txBody>
      </p:sp>
    </p:spTree>
    <p:extLst>
      <p:ext uri="{BB962C8B-B14F-4D97-AF65-F5344CB8AC3E}">
        <p14:creationId xmlns:p14="http://schemas.microsoft.com/office/powerpoint/2010/main" val="217466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7A0F7-FD40-364F-0B5F-C5FA8489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857"/>
            <a:ext cx="10515600" cy="1325563"/>
          </a:xfrm>
        </p:spPr>
        <p:txBody>
          <a:bodyPr/>
          <a:lstStyle/>
          <a:p>
            <a:pPr algn="ctr"/>
            <a:r>
              <a:rPr lang="de-DE" b="1" dirty="0"/>
              <a:t>Kompressionsstrümpfe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5A143B-CA58-9F83-7A05-F6007AFCD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9000"/>
            <a:ext cx="10515599" cy="1896143"/>
          </a:xfrm>
        </p:spPr>
        <p:txBody>
          <a:bodyPr/>
          <a:lstStyle/>
          <a:p>
            <a:r>
              <a:rPr lang="de-DE" dirty="0"/>
              <a:t>In der Erhaltungsphase</a:t>
            </a:r>
          </a:p>
          <a:p>
            <a:r>
              <a:rPr lang="de-DE" dirty="0"/>
              <a:t>Ob Flach oder Rundstrick entscheidet der Arzt, je nach Diagnose</a:t>
            </a:r>
          </a:p>
        </p:txBody>
      </p:sp>
    </p:spTree>
    <p:extLst>
      <p:ext uri="{BB962C8B-B14F-4D97-AF65-F5344CB8AC3E}">
        <p14:creationId xmlns:p14="http://schemas.microsoft.com/office/powerpoint/2010/main" val="913556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53D3363-0180-4270-D56B-1650AE5EF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4860758" cy="6857999"/>
          </a:xfrm>
        </p:spPr>
      </p:pic>
    </p:spTree>
    <p:extLst>
      <p:ext uri="{BB962C8B-B14F-4D97-AF65-F5344CB8AC3E}">
        <p14:creationId xmlns:p14="http://schemas.microsoft.com/office/powerpoint/2010/main" val="3044723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63916-964F-DC15-68D2-704B31F1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062"/>
            <a:ext cx="10515600" cy="1325563"/>
          </a:xfrm>
        </p:spPr>
        <p:txBody>
          <a:bodyPr/>
          <a:lstStyle/>
          <a:p>
            <a:pPr algn="ctr"/>
            <a:r>
              <a:rPr lang="de-DE" b="1" dirty="0"/>
              <a:t>Anziehhilfen für Kompressionsstrümpfe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DAC590-1059-0D27-24F3-A0EF23E32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02468"/>
            <a:ext cx="10515600" cy="274796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Für Strümpfe mit offener Spitze, </a:t>
            </a:r>
            <a:r>
              <a:rPr lang="de-DE" dirty="0" err="1"/>
              <a:t>Juzo</a:t>
            </a:r>
            <a:r>
              <a:rPr lang="de-DE" dirty="0"/>
              <a:t> Easy </a:t>
            </a:r>
            <a:r>
              <a:rPr lang="de-DE" dirty="0" err="1"/>
              <a:t>slide</a:t>
            </a:r>
            <a:r>
              <a:rPr lang="de-DE" dirty="0"/>
              <a:t> HMV 02.40.01.3005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Für Strümpfe mit Geschlossener Spitze, </a:t>
            </a:r>
            <a:r>
              <a:rPr lang="de-DE" dirty="0" err="1"/>
              <a:t>Juzo</a:t>
            </a:r>
            <a:r>
              <a:rPr lang="de-DE" dirty="0"/>
              <a:t> </a:t>
            </a:r>
            <a:r>
              <a:rPr lang="de-DE" dirty="0" err="1"/>
              <a:t>Magnide</a:t>
            </a:r>
            <a:r>
              <a:rPr lang="de-DE" dirty="0"/>
              <a:t> HMV 02.40.01.3027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An- und Ausziehhilfe, </a:t>
            </a:r>
            <a:r>
              <a:rPr lang="de-DE" dirty="0" err="1"/>
              <a:t>Sigvaris</a:t>
            </a:r>
            <a:r>
              <a:rPr lang="de-DE" dirty="0"/>
              <a:t> HMV 02.40.01.3066</a:t>
            </a:r>
          </a:p>
        </p:txBody>
      </p:sp>
    </p:spTree>
    <p:extLst>
      <p:ext uri="{BB962C8B-B14F-4D97-AF65-F5344CB8AC3E}">
        <p14:creationId xmlns:p14="http://schemas.microsoft.com/office/powerpoint/2010/main" val="4021013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00F560E-0BA1-D6BD-AEBB-EF1AAB62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5" y="1087020"/>
            <a:ext cx="10515600" cy="1325563"/>
          </a:xfrm>
        </p:spPr>
        <p:txBody>
          <a:bodyPr/>
          <a:lstStyle/>
          <a:p>
            <a:r>
              <a:rPr lang="de-DE" b="1" dirty="0"/>
              <a:t>    Easy Slide		</a:t>
            </a:r>
            <a:r>
              <a:rPr lang="de-DE" b="1" dirty="0" err="1"/>
              <a:t>Magnide</a:t>
            </a:r>
            <a:r>
              <a:rPr lang="de-DE" b="1" dirty="0"/>
              <a:t>			</a:t>
            </a:r>
            <a:r>
              <a:rPr lang="de-DE" b="1" dirty="0" err="1"/>
              <a:t>Sigvaris</a:t>
            </a:r>
            <a:endParaRPr lang="de-DE" b="1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F8B8A5B-D65F-8567-C3AA-C2299AD5B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98246"/>
            <a:ext cx="10515600" cy="2606096"/>
          </a:xfrm>
        </p:spPr>
      </p:pic>
    </p:spTree>
    <p:extLst>
      <p:ext uri="{BB962C8B-B14F-4D97-AF65-F5344CB8AC3E}">
        <p14:creationId xmlns:p14="http://schemas.microsoft.com/office/powerpoint/2010/main" val="1998674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Breitbild</PresentationFormat>
  <Paragraphs>98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OpenSymbol</vt:lpstr>
      <vt:lpstr>Times New Roman</vt:lpstr>
      <vt:lpstr>Office</vt:lpstr>
      <vt:lpstr>Hilfsmittel und Pflegeprodukte für die Wundbehandlung</vt:lpstr>
      <vt:lpstr>Risikogruppen</vt:lpstr>
      <vt:lpstr>Hilfsmittel Vor, Während und Nach der Wundbehandlung</vt:lpstr>
      <vt:lpstr>PowerPoint-Präsentation</vt:lpstr>
      <vt:lpstr>Kompressionsverband</vt:lpstr>
      <vt:lpstr>Kompressionsstrümpfe</vt:lpstr>
      <vt:lpstr>PowerPoint-Präsentation</vt:lpstr>
      <vt:lpstr>Anziehhilfen für Kompressionsstrümpfe</vt:lpstr>
      <vt:lpstr>    Easy Slide  Magnide   Sigvaris</vt:lpstr>
      <vt:lpstr>Circaid, Alternative zum Kompressionsverband</vt:lpstr>
      <vt:lpstr>PowerPoint-Präsentation</vt:lpstr>
      <vt:lpstr>PowerPoint-Präsentation</vt:lpstr>
      <vt:lpstr>Lymphdrainage Gerät</vt:lpstr>
      <vt:lpstr>PowerPoint-Präsentation</vt:lpstr>
      <vt:lpstr>Antidekubitussitzkissen</vt:lpstr>
      <vt:lpstr>PowerPoint-Präsentation</vt:lpstr>
      <vt:lpstr>Antidekubitusmatratze </vt:lpstr>
      <vt:lpstr>PowerPoint-Präsentation</vt:lpstr>
      <vt:lpstr>PowerPoint-Präsentation</vt:lpstr>
      <vt:lpstr>PowerPoint-Präsentation</vt:lpstr>
      <vt:lpstr>Yathan Second Skin </vt:lpstr>
      <vt:lpstr>- Durch PZN über Rezept möglich - Gut zur Prophylaxe bsp. Minimierung der Gefahr von Hautläsionen bei Pergamenthaut - gut als Sekundär Verband </vt:lpstr>
      <vt:lpstr>InterDry – Die Prophylaxe für Intertrigo </vt:lpstr>
      <vt:lpstr>PowerPoint-Präsentation</vt:lpstr>
      <vt:lpstr>Verbandsschuhe  bsp. Varomed 31.03.03.4011</vt:lpstr>
      <vt:lpstr>Hilfsmittel aus dem Bereich Orthopädie</vt:lpstr>
      <vt:lpstr>PowerPoint-Präsentation</vt:lpstr>
      <vt:lpstr>Fersenfreilagerungsschuhe</vt:lpstr>
      <vt:lpstr>PowerPoint-Präsentation</vt:lpstr>
      <vt:lpstr>Lagerungshilfsmittel </vt:lpstr>
      <vt:lpstr>Pflegeprodukte</vt:lpstr>
      <vt:lpstr> Cavilon Spray zur Vorbeugung von Intertrigo vor allem bei Adipösen Patienten </vt:lpstr>
      <vt:lpstr>3M Cavilon Advanced - Rezeptier fähig aufgrund PZN - bei stark mazerierten Wunden - bei stark ausgeprägten IAD</vt:lpstr>
      <vt:lpstr>Sanyrene Spray - zur Vorbeugung und Behandlung Dekubitus Kat. 1</vt:lpstr>
      <vt:lpstr>Sonstige Pflegeprodukte</vt:lpstr>
      <vt:lpstr>PowerPoint-Präsentation</vt:lpstr>
      <vt:lpstr>Quellen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Hilfsmittel und Pflegeprodukte für die Wundbehandlung</dc:title>
  <dc:creator>Peter Sephiroth</dc:creator>
  <cp:lastModifiedBy>Peter Sephiroth</cp:lastModifiedBy>
  <cp:revision>28</cp:revision>
  <dcterms:created xsi:type="dcterms:W3CDTF">2023-06-14T06:54:47Z</dcterms:created>
  <dcterms:modified xsi:type="dcterms:W3CDTF">2023-07-02T10:02:55Z</dcterms:modified>
</cp:coreProperties>
</file>